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5" r:id="rId4"/>
    <p:sldId id="261" r:id="rId5"/>
    <p:sldId id="260" r:id="rId6"/>
    <p:sldId id="262" r:id="rId7"/>
    <p:sldId id="264" r:id="rId8"/>
    <p:sldId id="266" r:id="rId9"/>
    <p:sldId id="267" r:id="rId10"/>
    <p:sldId id="258" r:id="rId11"/>
    <p:sldId id="259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roxima Nova" panose="020B0604020202020204" charset="0"/>
      <p:regular r:id="rId26"/>
      <p:bold r:id="rId27"/>
      <p:italic r:id="rId28"/>
      <p:boldItalic r:id="rId29"/>
    </p:embeddedFont>
    <p:embeddedFont>
      <p:font typeface="Proxima Nova Extrabold" panose="020B0604020202020204" charset="0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PpnzTliI/DM2xoNRiNpah2uXQ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9C2C7B-E7D7-4ECB-9117-3D5036DD1980}">
  <a:tblStyle styleId="{589C2C7B-E7D7-4ECB-9117-3D5036DD19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8E2744-E73D-4D79-94D0-7AF15CE390E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01" autoAdjust="0"/>
  </p:normalViewPr>
  <p:slideViewPr>
    <p:cSldViewPr snapToGrid="0">
      <p:cViewPr varScale="1">
        <p:scale>
          <a:sx n="102" d="100"/>
          <a:sy n="102" d="100"/>
        </p:scale>
        <p:origin x="260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89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7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6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9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39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1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8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4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4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0"/>
          <p:cNvSpPr txBox="1">
            <a:spLocks noGrp="1"/>
          </p:cNvSpPr>
          <p:nvPr>
            <p:ph type="subTitle" idx="1"/>
          </p:nvPr>
        </p:nvSpPr>
        <p:spPr>
          <a:xfrm>
            <a:off x="964731" y="3167997"/>
            <a:ext cx="7424258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30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9017" y="1708676"/>
            <a:ext cx="6571842" cy="86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82" y="4816618"/>
            <a:ext cx="2801922" cy="31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3622" y="0"/>
            <a:ext cx="2801922" cy="31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7067" y="4823669"/>
            <a:ext cx="2801922" cy="31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3689" y="4816619"/>
            <a:ext cx="2801922" cy="31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0"/>
            <a:ext cx="2801922" cy="31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5145" y="4823671"/>
            <a:ext cx="2801922" cy="31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5544" y="0"/>
            <a:ext cx="2801922" cy="31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3689" y="-2383"/>
            <a:ext cx="2801922" cy="31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574737" y="1231614"/>
            <a:ext cx="2801922" cy="31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587004" y="3563530"/>
            <a:ext cx="2801922" cy="319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45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513036" y="43663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513036" y="1202809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29" descr="A picture containing sha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400000">
            <a:off x="-1249439" y="1232657"/>
            <a:ext cx="2801921" cy="31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9" descr="A picture containing sha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400000">
            <a:off x="-1063331" y="3796437"/>
            <a:ext cx="2417080" cy="31982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osierdata.in.gov/FD/landing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76AF5B-58AD-4607-BC30-4BD60F2D32EF}"/>
              </a:ext>
            </a:extLst>
          </p:cNvPr>
          <p:cNvSpPr txBox="1"/>
          <p:nvPr/>
        </p:nvSpPr>
        <p:spPr>
          <a:xfrm>
            <a:off x="282729" y="2687851"/>
            <a:ext cx="84908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Montserrat" panose="00000500000000000000" pitchFamily="2" charset="0"/>
              </a:rPr>
              <a:t>Round 3</a:t>
            </a:r>
          </a:p>
          <a:p>
            <a:pPr algn="ctr"/>
            <a:r>
              <a:rPr lang="en-US" sz="3200" b="1" dirty="0">
                <a:solidFill>
                  <a:schemeClr val="bg2"/>
                </a:solidFill>
                <a:latin typeface="Montserrat" panose="00000500000000000000" pitchFamily="2" charset="0"/>
              </a:rPr>
              <a:t>Technical Skills Development </a:t>
            </a:r>
          </a:p>
          <a:p>
            <a:pPr algn="ctr"/>
            <a:r>
              <a:rPr lang="en-US" sz="3200" b="1" dirty="0">
                <a:solidFill>
                  <a:schemeClr val="bg2"/>
                </a:solidFill>
                <a:latin typeface="Montserrat" panose="00000500000000000000" pitchFamily="2" charset="0"/>
              </a:rPr>
              <a:t>and Employment </a:t>
            </a:r>
          </a:p>
          <a:p>
            <a:pPr algn="ctr"/>
            <a:r>
              <a:rPr lang="en-US" sz="3200" b="1" dirty="0">
                <a:solidFill>
                  <a:schemeClr val="bg2"/>
                </a:solidFill>
                <a:latin typeface="Montserrat" panose="00000500000000000000" pitchFamily="2" charset="0"/>
              </a:rPr>
              <a:t>Technical Assistance 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6DF8E-66A2-9520-4226-012B77EBB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Google Shape;596;gcfc8fac56a_0_446">
            <a:extLst>
              <a:ext uri="{FF2B5EF4-FFF2-40B4-BE49-F238E27FC236}">
                <a16:creationId xmlns:a16="http://schemas.microsoft.com/office/drawing/2014/main" id="{0D0FB3C7-D804-7046-79D3-42A690B0CD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070" y="165200"/>
            <a:ext cx="8521700" cy="78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565"/>
              </a:buClr>
              <a:buSzPts val="2800"/>
              <a:buFont typeface="Poppins"/>
              <a:buNone/>
            </a:pPr>
            <a:r>
              <a:rPr lang="en-US" sz="3200" b="1" dirty="0">
                <a:solidFill>
                  <a:schemeClr val="bg2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Key Program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82986-EA4D-9AB2-4E87-362A3E9CD9BE}"/>
              </a:ext>
            </a:extLst>
          </p:cNvPr>
          <p:cNvSpPr txBox="1"/>
          <p:nvPr/>
        </p:nvSpPr>
        <p:spPr>
          <a:xfrm>
            <a:off x="990439" y="1123230"/>
            <a:ext cx="4917440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# Enrolled in Industry Training Program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# Completed Job Readiness Training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# Completed Industry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# Earned Industry Recognized Credential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# Placed in Unsubsidized Employment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# Employed for 30 days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# Employed for 60 days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# Employed for 90 days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8CBC7-4A65-3388-8DA2-232883DA87B9}"/>
              </a:ext>
            </a:extLst>
          </p:cNvPr>
          <p:cNvSpPr txBox="1"/>
          <p:nvPr/>
        </p:nvSpPr>
        <p:spPr>
          <a:xfrm>
            <a:off x="5907879" y="2297910"/>
            <a:ext cx="2457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highlight>
                  <a:srgbClr val="FFFF00"/>
                </a:highlight>
              </a:rPr>
              <a:t>Measuring success?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2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6DF8E-66A2-9520-4226-012B77EBB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10" name="Google Shape;798;g1dde4caceb0_1_73">
            <a:extLst>
              <a:ext uri="{FF2B5EF4-FFF2-40B4-BE49-F238E27FC236}">
                <a16:creationId xmlns:a16="http://schemas.microsoft.com/office/drawing/2014/main" id="{4F9274B8-31A9-215D-1670-8B0A8D11A7AD}"/>
              </a:ext>
            </a:extLst>
          </p:cNvPr>
          <p:cNvSpPr txBox="1"/>
          <p:nvPr/>
        </p:nvSpPr>
        <p:spPr>
          <a:xfrm>
            <a:off x="389798" y="2873757"/>
            <a:ext cx="4032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Rev. Rodney T. Francis, M.Div.</a:t>
            </a:r>
            <a:endParaRPr sz="1800" b="1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i="1" dirty="0">
                <a:latin typeface="Proxima Nova"/>
                <a:ea typeface="Proxima Nova"/>
                <a:cs typeface="Proxima Nova"/>
                <a:sym typeface="Proxima Nova"/>
              </a:rPr>
              <a:t>Executive Vice President, Workforce Services</a:t>
            </a:r>
            <a:endParaRPr sz="1400" b="0" i="1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rfrancis@employindy.org</a:t>
            </a:r>
            <a:endParaRPr sz="1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Google Shape;787;g214a7368702_0_663">
            <a:extLst>
              <a:ext uri="{FF2B5EF4-FFF2-40B4-BE49-F238E27FC236}">
                <a16:creationId xmlns:a16="http://schemas.microsoft.com/office/drawing/2014/main" id="{F1E5652E-25A5-3786-4511-8AFDE035EDE4}"/>
              </a:ext>
            </a:extLst>
          </p:cNvPr>
          <p:cNvSpPr txBox="1"/>
          <p:nvPr/>
        </p:nvSpPr>
        <p:spPr>
          <a:xfrm>
            <a:off x="2604925" y="1048286"/>
            <a:ext cx="4097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Q&amp;A</a:t>
            </a:r>
            <a:endParaRPr sz="6000" b="0" i="0" u="none" strike="noStrike" cap="none" dirty="0">
              <a:solidFill>
                <a:srgbClr val="00000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0EC452-BBCA-1F3A-829E-BFD82301B2CE}"/>
              </a:ext>
            </a:extLst>
          </p:cNvPr>
          <p:cNvGrpSpPr/>
          <p:nvPr/>
        </p:nvGrpSpPr>
        <p:grpSpPr>
          <a:xfrm>
            <a:off x="453298" y="3962400"/>
            <a:ext cx="5452201" cy="755650"/>
            <a:chOff x="5859975" y="3374000"/>
            <a:chExt cx="5105100" cy="800400"/>
          </a:xfrm>
        </p:grpSpPr>
        <p:pic>
          <p:nvPicPr>
            <p:cNvPr id="13" name="Google Shape;800;g1dde4caceb0_1_73">
              <a:extLst>
                <a:ext uri="{FF2B5EF4-FFF2-40B4-BE49-F238E27FC236}">
                  <a16:creationId xmlns:a16="http://schemas.microsoft.com/office/drawing/2014/main" id="{034F8DC0-0912-A288-535B-30D33DB1874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59975" y="3460013"/>
              <a:ext cx="2885499" cy="628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801;g1dde4caceb0_1_73">
              <a:extLst>
                <a:ext uri="{FF2B5EF4-FFF2-40B4-BE49-F238E27FC236}">
                  <a16:creationId xmlns:a16="http://schemas.microsoft.com/office/drawing/2014/main" id="{D66BE7C5-21B4-0664-2329-2B1957F71A41}"/>
                </a:ext>
              </a:extLst>
            </p:cNvPr>
            <p:cNvSpPr txBox="1"/>
            <p:nvPr/>
          </p:nvSpPr>
          <p:spPr>
            <a:xfrm>
              <a:off x="9105675" y="3523100"/>
              <a:ext cx="1859400" cy="5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employindy.org</a:t>
              </a:r>
              <a:endPara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15" name="Google Shape;802;g1dde4caceb0_1_73">
              <a:extLst>
                <a:ext uri="{FF2B5EF4-FFF2-40B4-BE49-F238E27FC236}">
                  <a16:creationId xmlns:a16="http://schemas.microsoft.com/office/drawing/2014/main" id="{F855FA7F-24D9-417D-E6DC-37538B11A490}"/>
                </a:ext>
              </a:extLst>
            </p:cNvPr>
            <p:cNvCxnSpPr/>
            <p:nvPr/>
          </p:nvCxnSpPr>
          <p:spPr>
            <a:xfrm>
              <a:off x="8964450" y="3374000"/>
              <a:ext cx="9900" cy="8004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66972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3BDB82-8C00-DE6C-3D59-589D1737C9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5" name="Google Shape;450;g214b0eb626f_1_97">
            <a:extLst>
              <a:ext uri="{FF2B5EF4-FFF2-40B4-BE49-F238E27FC236}">
                <a16:creationId xmlns:a16="http://schemas.microsoft.com/office/drawing/2014/main" id="{C378673A-2D83-1284-0BDF-866F53704F91}"/>
              </a:ext>
            </a:extLst>
          </p:cNvPr>
          <p:cNvSpPr txBox="1"/>
          <p:nvPr/>
        </p:nvSpPr>
        <p:spPr>
          <a:xfrm>
            <a:off x="517256" y="2500376"/>
            <a:ext cx="433507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EmployIndy guides the local workforce ecosystem and makes strategic investments to promote equity and remove barriers to quality employment for underserved and underrepresented residents.</a:t>
            </a:r>
            <a:endParaRPr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451;g214b0eb626f_1_97">
            <a:extLst>
              <a:ext uri="{FF2B5EF4-FFF2-40B4-BE49-F238E27FC236}">
                <a16:creationId xmlns:a16="http://schemas.microsoft.com/office/drawing/2014/main" id="{6430B458-E432-10F9-D736-7CBAEDC02255}"/>
              </a:ext>
            </a:extLst>
          </p:cNvPr>
          <p:cNvSpPr txBox="1"/>
          <p:nvPr/>
        </p:nvSpPr>
        <p:spPr>
          <a:xfrm>
            <a:off x="5005620" y="2571750"/>
            <a:ext cx="4199490" cy="159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For all Marion County residents to have access to services and training necessary to secure a livable wage and grow in a career that meets employer demand for talent. 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452;g214b0eb626f_1_97">
            <a:extLst>
              <a:ext uri="{FF2B5EF4-FFF2-40B4-BE49-F238E27FC236}">
                <a16:creationId xmlns:a16="http://schemas.microsoft.com/office/drawing/2014/main" id="{13DCF6BD-57DA-89B4-2ABF-ED3F8E1A5899}"/>
              </a:ext>
            </a:extLst>
          </p:cNvPr>
          <p:cNvSpPr txBox="1"/>
          <p:nvPr/>
        </p:nvSpPr>
        <p:spPr>
          <a:xfrm>
            <a:off x="5005621" y="2195604"/>
            <a:ext cx="1630866" cy="43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BBDB2"/>
                </a:solidFill>
                <a:latin typeface="Poppins"/>
                <a:ea typeface="Poppins"/>
                <a:cs typeface="Poppins"/>
                <a:sym typeface="Poppins"/>
              </a:rPr>
              <a:t>Vision</a:t>
            </a:r>
            <a:r>
              <a:rPr lang="en-US" sz="1800" b="0" i="0" u="none" strike="noStrike" cap="none">
                <a:solidFill>
                  <a:srgbClr val="3BBD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453;g214b0eb626f_1_97">
            <a:extLst>
              <a:ext uri="{FF2B5EF4-FFF2-40B4-BE49-F238E27FC236}">
                <a16:creationId xmlns:a16="http://schemas.microsoft.com/office/drawing/2014/main" id="{304011D8-5AAB-E904-BA64-D6C4BB8E8159}"/>
              </a:ext>
            </a:extLst>
          </p:cNvPr>
          <p:cNvSpPr txBox="1"/>
          <p:nvPr/>
        </p:nvSpPr>
        <p:spPr>
          <a:xfrm>
            <a:off x="517256" y="2100307"/>
            <a:ext cx="13051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3BBDB2"/>
                </a:solidFill>
                <a:latin typeface="Poppins"/>
                <a:ea typeface="Poppins"/>
                <a:cs typeface="Poppins"/>
                <a:sym typeface="Poppins"/>
              </a:rPr>
              <a:t>Mission</a:t>
            </a:r>
            <a:endParaRPr sz="1800" b="0" i="0" u="none" strike="noStrike" cap="none" dirty="0">
              <a:solidFill>
                <a:srgbClr val="3BBD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54;g214b0eb626f_1_97">
            <a:extLst>
              <a:ext uri="{FF2B5EF4-FFF2-40B4-BE49-F238E27FC236}">
                <a16:creationId xmlns:a16="http://schemas.microsoft.com/office/drawing/2014/main" id="{3789782B-4499-6570-982F-295794C71195}"/>
              </a:ext>
            </a:extLst>
          </p:cNvPr>
          <p:cNvSpPr/>
          <p:nvPr/>
        </p:nvSpPr>
        <p:spPr>
          <a:xfrm>
            <a:off x="450849" y="1885951"/>
            <a:ext cx="38855" cy="2183645"/>
          </a:xfrm>
          <a:prstGeom prst="rect">
            <a:avLst/>
          </a:prstGeom>
          <a:solidFill>
            <a:srgbClr val="396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A8A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60;g214b0eb626f_1_97">
            <a:extLst>
              <a:ext uri="{FF2B5EF4-FFF2-40B4-BE49-F238E27FC236}">
                <a16:creationId xmlns:a16="http://schemas.microsoft.com/office/drawing/2014/main" id="{276A26EF-FFC7-F290-B6B8-DB478EBB6101}"/>
              </a:ext>
            </a:extLst>
          </p:cNvPr>
          <p:cNvSpPr/>
          <p:nvPr/>
        </p:nvSpPr>
        <p:spPr>
          <a:xfrm>
            <a:off x="4941538" y="1885951"/>
            <a:ext cx="45719" cy="2278941"/>
          </a:xfrm>
          <a:prstGeom prst="rect">
            <a:avLst/>
          </a:prstGeom>
          <a:solidFill>
            <a:srgbClr val="396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A8A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55;g214b0eb626f_1_97">
            <a:extLst>
              <a:ext uri="{FF2B5EF4-FFF2-40B4-BE49-F238E27FC236}">
                <a16:creationId xmlns:a16="http://schemas.microsoft.com/office/drawing/2014/main" id="{EC240864-FDC7-4FF8-40B7-65574C8E5128}"/>
              </a:ext>
            </a:extLst>
          </p:cNvPr>
          <p:cNvSpPr/>
          <p:nvPr/>
        </p:nvSpPr>
        <p:spPr>
          <a:xfrm>
            <a:off x="450849" y="541318"/>
            <a:ext cx="4919742" cy="695040"/>
          </a:xfrm>
          <a:prstGeom prst="rect">
            <a:avLst/>
          </a:prstGeom>
          <a:solidFill>
            <a:srgbClr val="9E0D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About EmployIndy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90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6DF8E-66A2-9520-4226-012B77EBB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Google Shape;596;gcfc8fac56a_0_446">
            <a:extLst>
              <a:ext uri="{FF2B5EF4-FFF2-40B4-BE49-F238E27FC236}">
                <a16:creationId xmlns:a16="http://schemas.microsoft.com/office/drawing/2014/main" id="{0D0FB3C7-D804-7046-79D3-42A690B0CD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458" y="87651"/>
            <a:ext cx="8521700" cy="83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565"/>
              </a:buClr>
              <a:buSzPts val="2800"/>
              <a:buFont typeface="Poppins"/>
              <a:buNone/>
            </a:pPr>
            <a:r>
              <a:rPr lang="en-US" sz="3200" b="1" dirty="0">
                <a:solidFill>
                  <a:schemeClr val="bg2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Labor Market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1CDC9-4A8D-9D81-13DD-0614E56C901A}"/>
              </a:ext>
            </a:extLst>
          </p:cNvPr>
          <p:cNvSpPr txBox="1"/>
          <p:nvPr/>
        </p:nvSpPr>
        <p:spPr>
          <a:xfrm>
            <a:off x="651496" y="1246897"/>
            <a:ext cx="300147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demand industries driving the local economy with non-degree, entry level, industry recognized certifications, offering pathways to good wage jobs: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Technology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A5F94-11AB-26F1-DFB1-7A71BBCF352F}"/>
              </a:ext>
            </a:extLst>
          </p:cNvPr>
          <p:cNvSpPr txBox="1"/>
          <p:nvPr/>
        </p:nvSpPr>
        <p:spPr>
          <a:xfrm>
            <a:off x="568960" y="771722"/>
            <a:ext cx="818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Unemployment Rate: 3.4% 	-	AA Unemployment Rate: 5%</a:t>
            </a:r>
          </a:p>
          <a:p>
            <a:pPr algn="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as of August 2023 Economic Bureau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3BAE4-C9F4-CFA6-4E87-95480783EA5E}"/>
              </a:ext>
            </a:extLst>
          </p:cNvPr>
          <p:cNvSpPr txBox="1"/>
          <p:nvPr/>
        </p:nvSpPr>
        <p:spPr>
          <a:xfrm>
            <a:off x="4179148" y="3930812"/>
            <a:ext cx="4578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Employment Outlook Projections: Hoosiers by The Numbers (in.gov)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E11856-87E3-82C4-4E13-CC84DEEDB406}"/>
              </a:ext>
            </a:extLst>
          </p:cNvPr>
          <p:cNvSpPr txBox="1"/>
          <p:nvPr/>
        </p:nvSpPr>
        <p:spPr>
          <a:xfrm>
            <a:off x="4114735" y="1399758"/>
            <a:ext cx="457877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 the occupations that are growing fastest are </a:t>
            </a:r>
            <a:r>
              <a:rPr lang="en-US" sz="1800" b="1" i="0" dirty="0">
                <a:solidFill>
                  <a:srgbClr val="040C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 turbine techs, software developers and health care professionals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Those with both high demand and higher wages include managers in 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construction, medicine and general operations 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well as 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accountants, physicians, electricians and plumbers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2709A-CD72-636C-2323-8AB0CA10669D}"/>
              </a:ext>
            </a:extLst>
          </p:cNvPr>
          <p:cNvSpPr txBox="1"/>
          <p:nvPr/>
        </p:nvSpPr>
        <p:spPr>
          <a:xfrm>
            <a:off x="3769330" y="4618177"/>
            <a:ext cx="447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Is your training demand supported by good data?</a:t>
            </a:r>
          </a:p>
        </p:txBody>
      </p:sp>
    </p:spTree>
    <p:extLst>
      <p:ext uri="{BB962C8B-B14F-4D97-AF65-F5344CB8AC3E}">
        <p14:creationId xmlns:p14="http://schemas.microsoft.com/office/powerpoint/2010/main" val="370374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6DF8E-66A2-9520-4226-012B77EBB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A84E0-EA0D-CF2F-09FD-B7BAF94546D2}"/>
              </a:ext>
            </a:extLst>
          </p:cNvPr>
          <p:cNvSpPr txBox="1"/>
          <p:nvPr/>
        </p:nvSpPr>
        <p:spPr>
          <a:xfrm>
            <a:off x="413173" y="228923"/>
            <a:ext cx="860798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100" b="1" dirty="0">
                <a:solidFill>
                  <a:schemeClr val="bg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Practices for Adult Training</a:t>
            </a:r>
            <a:endParaRPr lang="en-US" sz="3100" dirty="0">
              <a:solidFill>
                <a:schemeClr val="bg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Cohort Based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 Navigation Assistance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Barrier Buster Support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 and Learn Model (micro progressive increases)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Participation/Completion Incentives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 Mindsets Transition Experience (Visioning)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Employability Skills Training (Job Readiness)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Socio-emotional Trauma Trained Facilitators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Wage In-Demand or Interest Driven Occupational Training Pathways: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Construction; Logistics; Adv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Healthcare; IT; Drones Tech; CDL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&amp; Evening Training Hours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 Work Based Learning with Employer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Industry/Employer Partners Engagement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Mentoring Support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Retention Services (360 days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4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6DF8E-66A2-9520-4226-012B77EBB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4" name="Picture 33" descr="A close-up of a list&#10;&#10;Description automatically generated">
            <a:extLst>
              <a:ext uri="{FF2B5EF4-FFF2-40B4-BE49-F238E27FC236}">
                <a16:creationId xmlns:a16="http://schemas.microsoft.com/office/drawing/2014/main" id="{1BE51252-367B-F901-474F-937265B23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7" y="0"/>
            <a:ext cx="8324427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86A604-774C-4880-AAE1-B94CF5C415A1}"/>
              </a:ext>
            </a:extLst>
          </p:cNvPr>
          <p:cNvSpPr txBox="1"/>
          <p:nvPr/>
        </p:nvSpPr>
        <p:spPr>
          <a:xfrm>
            <a:off x="541867" y="609601"/>
            <a:ext cx="24925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Example of a</a:t>
            </a:r>
          </a:p>
          <a:p>
            <a:pPr algn="ctr"/>
            <a:r>
              <a:rPr lang="en-US" b="1" dirty="0"/>
              <a:t>Training Model Framework</a:t>
            </a:r>
          </a:p>
        </p:txBody>
      </p:sp>
    </p:spTree>
    <p:extLst>
      <p:ext uri="{BB962C8B-B14F-4D97-AF65-F5344CB8AC3E}">
        <p14:creationId xmlns:p14="http://schemas.microsoft.com/office/powerpoint/2010/main" val="205126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6DF8E-66A2-9520-4226-012B77EBB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Google Shape;596;gcfc8fac56a_0_446">
            <a:extLst>
              <a:ext uri="{FF2B5EF4-FFF2-40B4-BE49-F238E27FC236}">
                <a16:creationId xmlns:a16="http://schemas.microsoft.com/office/drawing/2014/main" id="{0D0FB3C7-D804-7046-79D3-42A690B0CD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-39890"/>
            <a:ext cx="8521700" cy="110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565"/>
              </a:buClr>
              <a:buSzPts val="2800"/>
              <a:buFont typeface="Poppins"/>
              <a:buNone/>
            </a:pPr>
            <a:r>
              <a:rPr lang="en-US" sz="3200" b="1" dirty="0">
                <a:solidFill>
                  <a:schemeClr val="bg2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Questions to Consider: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5ABF3-4491-6A27-D165-74AFE4ACF08B}"/>
              </a:ext>
            </a:extLst>
          </p:cNvPr>
          <p:cNvSpPr txBox="1"/>
          <p:nvPr/>
        </p:nvSpPr>
        <p:spPr>
          <a:xfrm>
            <a:off x="473948" y="823703"/>
            <a:ext cx="859105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 what industry or jobs does your occupational training align? 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Who are the major employers in that industry valuing your certification? 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Which employers are you partnering with to serve their need for talent with your graduates?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Which employers are willing to participate in training talent through offering a paid work experience (WEX) and commitment to hire, if successful?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How are you connecting with employers?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011F0-2A66-EE53-0F8E-AAE9ED9E2AAF}"/>
              </a:ext>
            </a:extLst>
          </p:cNvPr>
          <p:cNvSpPr txBox="1"/>
          <p:nvPr/>
        </p:nvSpPr>
        <p:spPr>
          <a:xfrm>
            <a:off x="648731" y="4319797"/>
            <a:ext cx="80980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Trainings should be committed to offering successful completers the </a:t>
            </a:r>
            <a:r>
              <a:rPr lang="en-US" sz="1800" b="1" dirty="0"/>
              <a:t>GUARANTEE</a:t>
            </a:r>
            <a:r>
              <a:rPr lang="en-US" sz="1800" dirty="0"/>
              <a:t> of a job! </a:t>
            </a:r>
          </a:p>
        </p:txBody>
      </p:sp>
    </p:spTree>
    <p:extLst>
      <p:ext uri="{BB962C8B-B14F-4D97-AF65-F5344CB8AC3E}">
        <p14:creationId xmlns:p14="http://schemas.microsoft.com/office/powerpoint/2010/main" val="325527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6DF8E-66A2-9520-4226-012B77EBB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A2CFC-6250-EBCF-BF0D-657586062224}"/>
              </a:ext>
            </a:extLst>
          </p:cNvPr>
          <p:cNvSpPr txBox="1"/>
          <p:nvPr/>
        </p:nvSpPr>
        <p:spPr>
          <a:xfrm>
            <a:off x="196427" y="0"/>
            <a:ext cx="9042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highlight>
                  <a:srgbClr val="FFFF00"/>
                </a:highlight>
              </a:rPr>
              <a:t>EmployIndy Can Help w/Job Readiness!</a:t>
            </a:r>
          </a:p>
        </p:txBody>
      </p:sp>
      <p:pic>
        <p:nvPicPr>
          <p:cNvPr id="8" name="Picture 7" descr="A person holding a phone&#10;&#10;Description automatically generated">
            <a:extLst>
              <a:ext uri="{FF2B5EF4-FFF2-40B4-BE49-F238E27FC236}">
                <a16:creationId xmlns:a16="http://schemas.microsoft.com/office/drawing/2014/main" id="{285E9E78-62B4-7670-BF9C-8A2470FAE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83" y="576586"/>
            <a:ext cx="3511158" cy="4566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BBA052-3353-50C6-9D55-48EEA14462C2}"/>
              </a:ext>
            </a:extLst>
          </p:cNvPr>
          <p:cNvSpPr txBox="1"/>
          <p:nvPr/>
        </p:nvSpPr>
        <p:spPr>
          <a:xfrm>
            <a:off x="5661763" y="823163"/>
            <a:ext cx="26304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Let us know in the “chat” now</a:t>
            </a:r>
          </a:p>
          <a:p>
            <a:pPr algn="ctr"/>
            <a:r>
              <a:rPr lang="en-US" sz="2800" dirty="0"/>
              <a:t>If interested in learning more about connecting </a:t>
            </a:r>
          </a:p>
          <a:p>
            <a:pPr algn="ctr"/>
            <a:r>
              <a:rPr lang="en-US" sz="2800" dirty="0"/>
              <a:t>to </a:t>
            </a:r>
          </a:p>
          <a:p>
            <a:pPr algn="ctr"/>
            <a:r>
              <a:rPr lang="en-US" sz="2800" b="1" dirty="0"/>
              <a:t>Job Ready Indy!</a:t>
            </a:r>
          </a:p>
        </p:txBody>
      </p:sp>
    </p:spTree>
    <p:extLst>
      <p:ext uri="{BB962C8B-B14F-4D97-AF65-F5344CB8AC3E}">
        <p14:creationId xmlns:p14="http://schemas.microsoft.com/office/powerpoint/2010/main" val="332586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6DF8E-66A2-9520-4226-012B77EBB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7" name="Picture 6" descr="A close-up of a flyer&#10;&#10;Description automatically generated">
            <a:extLst>
              <a:ext uri="{FF2B5EF4-FFF2-40B4-BE49-F238E27FC236}">
                <a16:creationId xmlns:a16="http://schemas.microsoft.com/office/drawing/2014/main" id="{3D3A8FC6-2628-DF8E-792E-363C9FE55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42" y="621130"/>
            <a:ext cx="3428885" cy="4435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EA2CFC-6250-EBCF-BF0D-657586062224}"/>
              </a:ext>
            </a:extLst>
          </p:cNvPr>
          <p:cNvSpPr txBox="1"/>
          <p:nvPr/>
        </p:nvSpPr>
        <p:spPr>
          <a:xfrm>
            <a:off x="196427" y="0"/>
            <a:ext cx="9042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highlight>
                  <a:srgbClr val="FFFF00"/>
                </a:highlight>
              </a:rPr>
              <a:t>EmployIndy Can Help w/Employer Engagement!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EA060-4643-D85A-FCF4-9358F71CCA4D}"/>
              </a:ext>
            </a:extLst>
          </p:cNvPr>
          <p:cNvSpPr txBox="1"/>
          <p:nvPr/>
        </p:nvSpPr>
        <p:spPr>
          <a:xfrm>
            <a:off x="5609381" y="1069258"/>
            <a:ext cx="27729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Let us know in the “chat” now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If interested in learning more about connecting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Talent Bound!</a:t>
            </a:r>
          </a:p>
        </p:txBody>
      </p:sp>
    </p:spTree>
    <p:extLst>
      <p:ext uri="{BB962C8B-B14F-4D97-AF65-F5344CB8AC3E}">
        <p14:creationId xmlns:p14="http://schemas.microsoft.com/office/powerpoint/2010/main" val="131660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46DF8E-66A2-9520-4226-012B77EBB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A2CFC-6250-EBCF-BF0D-657586062224}"/>
              </a:ext>
            </a:extLst>
          </p:cNvPr>
          <p:cNvSpPr txBox="1"/>
          <p:nvPr/>
        </p:nvSpPr>
        <p:spPr>
          <a:xfrm>
            <a:off x="196427" y="0"/>
            <a:ext cx="9042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highlight>
                  <a:srgbClr val="FFFF00"/>
                </a:highlight>
              </a:rPr>
              <a:t>EmployIndy Can Help w/Employer Placements!</a:t>
            </a:r>
          </a:p>
        </p:txBody>
      </p:sp>
      <p:pic>
        <p:nvPicPr>
          <p:cNvPr id="9" name="Picture 8" descr="A list of jobs with text&#10;&#10;Description automatically generated with medium confidence">
            <a:extLst>
              <a:ext uri="{FF2B5EF4-FFF2-40B4-BE49-F238E27FC236}">
                <a16:creationId xmlns:a16="http://schemas.microsoft.com/office/drawing/2014/main" id="{5123F14B-3CC4-0D91-87B9-16815DFCD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815" y="553998"/>
            <a:ext cx="3497475" cy="4526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E7964-239D-73C7-A850-6051C8C424A6}"/>
              </a:ext>
            </a:extLst>
          </p:cNvPr>
          <p:cNvSpPr txBox="1"/>
          <p:nvPr/>
        </p:nvSpPr>
        <p:spPr>
          <a:xfrm>
            <a:off x="5373832" y="778764"/>
            <a:ext cx="29309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Let us know in the “chat” now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If interested in learning more about connecting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Rapid Re-Employment / Talent Network!</a:t>
            </a:r>
          </a:p>
        </p:txBody>
      </p:sp>
    </p:spTree>
    <p:extLst>
      <p:ext uri="{BB962C8B-B14F-4D97-AF65-F5344CB8AC3E}">
        <p14:creationId xmlns:p14="http://schemas.microsoft.com/office/powerpoint/2010/main" val="270950892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560</Words>
  <Application>Microsoft Office PowerPoint</Application>
  <PresentationFormat>On-screen Show (16:9)</PresentationFormat>
  <Paragraphs>91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Symbol</vt:lpstr>
      <vt:lpstr>Proxima Nova Extrabold</vt:lpstr>
      <vt:lpstr>Montserrat</vt:lpstr>
      <vt:lpstr>Poppins</vt:lpstr>
      <vt:lpstr>Arial</vt:lpstr>
      <vt:lpstr>Calibri</vt:lpstr>
      <vt:lpstr>Proxima Nova</vt:lpstr>
      <vt:lpstr>Courier New</vt:lpstr>
      <vt:lpstr>Simple Light</vt:lpstr>
      <vt:lpstr>PowerPoint Presentation</vt:lpstr>
      <vt:lpstr>PowerPoint Presentation</vt:lpstr>
      <vt:lpstr>Labor Market Information</vt:lpstr>
      <vt:lpstr>PowerPoint Presentation</vt:lpstr>
      <vt:lpstr>PowerPoint Presentation</vt:lpstr>
      <vt:lpstr>Questions to Consider:</vt:lpstr>
      <vt:lpstr>PowerPoint Presentation</vt:lpstr>
      <vt:lpstr>PowerPoint Presentation</vt:lpstr>
      <vt:lpstr>PowerPoint Presentation</vt:lpstr>
      <vt:lpstr>Key Program Outcomes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Karlin Tichenor</dc:creator>
  <cp:lastModifiedBy>Rodney T. Francis</cp:lastModifiedBy>
  <cp:revision>12</cp:revision>
  <dcterms:modified xsi:type="dcterms:W3CDTF">2023-10-17T01:17:52Z</dcterms:modified>
</cp:coreProperties>
</file>