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7" r:id="rId2"/>
    <p:sldId id="30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66E3F-7A6C-4F64-813D-940299B59AC2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69D9-7798-4692-8611-7B51B1E88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7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de12277fa_0_2907:notes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866"/>
          </a:xfrm>
          <a:prstGeom prst="rect">
            <a:avLst/>
          </a:prstGeom>
        </p:spPr>
        <p:txBody>
          <a:bodyPr spcFirstLastPara="1" wrap="square" lIns="94213" tIns="47094" rIns="94213" bIns="47094" anchor="t" anchorCtr="0">
            <a:noAutofit/>
          </a:bodyPr>
          <a:lstStyle/>
          <a:p>
            <a:endParaRPr/>
          </a:p>
        </p:txBody>
      </p:sp>
      <p:sp>
        <p:nvSpPr>
          <p:cNvPr id="431" name="Google Shape;431;g11de12277fa_0_29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17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0"/>
          <p:cNvSpPr txBox="1">
            <a:spLocks noGrp="1"/>
          </p:cNvSpPr>
          <p:nvPr>
            <p:ph type="subTitle" idx="1"/>
          </p:nvPr>
        </p:nvSpPr>
        <p:spPr>
          <a:xfrm>
            <a:off x="1286308" y="4223996"/>
            <a:ext cx="9899011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pic>
        <p:nvPicPr>
          <p:cNvPr id="12" name="Google Shape;12;p30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12023" y="2278235"/>
            <a:ext cx="8762456" cy="115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776" y="6422158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51496" y="1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9423" y="6431559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44919" y="6422159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5600" y="1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3527" y="6431562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7392" y="1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44919" y="-3177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0099649" y="1642153"/>
            <a:ext cx="3735896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0" descr="A picture containing shap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0116005" y="4751374"/>
            <a:ext cx="3735896" cy="426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87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8840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9131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8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38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51" name="Google Shape;51;p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857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9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6" name="Google Shape;56;p3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589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0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9" name="Google Shape;59;p40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106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2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911-34C9-4CCB-9F36-BAC84DDC4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CFE27-7C59-4DC4-B5E3-5D8F9FDBC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6DB4-CE7A-44CF-BEA9-CDBF13BF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432" y="6492876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61BF2DEB-2D06-4DA5-9069-20CE4FCC8CE1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7AC93-677F-4DA6-B9F6-40F6A023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0475" y="649287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567F7-0835-47A6-9079-5A5157FE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9147" y="6492876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E48418C4-C105-48E8-80DE-647B74EFE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6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52C73-CD5C-41C4-92FF-0788B4C7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DEE11-1304-447D-8F98-A2AF5BD92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EAD00-7BDB-477C-B693-514186AD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9043" y="6492876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FB106FF4-44D2-46C9-AF72-2B9F474EF807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E6CF1-3EFF-4AAC-B47C-9E92646D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0473" y="6492876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3179-4D5C-486F-967C-C20A12D8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096" y="6492876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E48418C4-C105-48E8-80DE-647B74EFE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8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684048" y="582181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684048" y="1603745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29" descr="A picture containing shape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-1665918" y="1643543"/>
            <a:ext cx="3735895" cy="42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9" descr="A picture containing shape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-1417775" y="5061917"/>
            <a:ext cx="3222773" cy="426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9688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76AF5B-58AD-4607-BC30-4BD60F2D32EF}"/>
              </a:ext>
            </a:extLst>
          </p:cNvPr>
          <p:cNvSpPr txBox="1"/>
          <p:nvPr/>
        </p:nvSpPr>
        <p:spPr>
          <a:xfrm>
            <a:off x="2235201" y="4071258"/>
            <a:ext cx="7344228" cy="17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Montserrat" panose="00000500000000000000" pitchFamily="2" charset="0"/>
                <a:cs typeface="Arial"/>
                <a:sym typeface="Arial"/>
              </a:rPr>
              <a:t>Technical Assistance Workshop</a:t>
            </a:r>
          </a:p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Montserrat" panose="00000500000000000000" pitchFamily="2" charset="0"/>
                <a:cs typeface="Arial"/>
                <a:sym typeface="Arial"/>
              </a:rPr>
              <a:t>Logic Model Template</a:t>
            </a:r>
          </a:p>
          <a:p>
            <a:pPr algn="ctr" defTabSz="1219170">
              <a:buClr>
                <a:srgbClr val="000000"/>
              </a:buClr>
            </a:pPr>
            <a:endParaRPr lang="en-US" sz="2667" b="1" kern="0" dirty="0">
              <a:solidFill>
                <a:srgbClr val="000000"/>
              </a:solidFill>
              <a:latin typeface="Montserrat" panose="00000500000000000000" pitchFamily="2" charset="0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Montserrat" panose="00000500000000000000" pitchFamily="2" charset="0"/>
                <a:cs typeface="Arial"/>
                <a:sym typeface="Arial"/>
              </a:rPr>
              <a:t>October 17,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11de12277fa_0_2907"/>
          <p:cNvSpPr/>
          <p:nvPr/>
        </p:nvSpPr>
        <p:spPr>
          <a:xfrm>
            <a:off x="431115" y="1755500"/>
            <a:ext cx="9800700" cy="695400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bg1">
              <a:lumMod val="50000"/>
            </a:schemeClr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1219170">
              <a:buClr>
                <a:srgbClr val="FFFFFF"/>
              </a:buClr>
              <a:buSzPts val="1600"/>
            </a:pPr>
            <a: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Resources &amp; Systems</a:t>
            </a:r>
            <a:endParaRPr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34" name="Google Shape;434;g11de12277fa_0_2907"/>
          <p:cNvSpPr/>
          <p:nvPr/>
        </p:nvSpPr>
        <p:spPr>
          <a:xfrm>
            <a:off x="431100" y="2273301"/>
            <a:ext cx="1405800" cy="31875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Human Capital</a:t>
            </a:r>
          </a:p>
          <a:p>
            <a:pPr algn="ctr" defTabSz="1219170">
              <a:buClr>
                <a:srgbClr val="000000"/>
              </a:buClr>
              <a:buSzPts val="800"/>
            </a:pPr>
            <a:endParaRPr sz="1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Financial Capital</a:t>
            </a: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71446" indent="-171446" defTabSz="1219170"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endParaRPr lang="en-US" sz="1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Budget</a:t>
            </a:r>
          </a:p>
          <a:p>
            <a:pPr defTabSz="1219170">
              <a:buClr>
                <a:srgbClr val="FF0000"/>
              </a:buClr>
              <a:buSzPts val="800"/>
            </a:pPr>
            <a:endParaRPr sz="8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FF0000"/>
              </a:buClr>
              <a:buSzPts val="800"/>
            </a:pPr>
            <a:endParaRPr sz="8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endParaRPr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35" name="Google Shape;435;g11de12277fa_0_2907"/>
          <p:cNvSpPr/>
          <p:nvPr/>
        </p:nvSpPr>
        <p:spPr>
          <a:xfrm>
            <a:off x="1836775" y="2273226"/>
            <a:ext cx="1405800" cy="31875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defTabSz="1219170">
              <a:buClr>
                <a:srgbClr val="000000"/>
              </a:buClr>
              <a:buSzPts val="1000"/>
            </a:pPr>
            <a:endParaRPr sz="10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Management</a:t>
            </a:r>
            <a:endParaRPr sz="11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Systems and Processes</a:t>
            </a: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1000"/>
            </a:pPr>
            <a:endParaRPr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1000"/>
            </a:pPr>
            <a:endParaRPr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36" name="Google Shape;436;g11de12277fa_0_2907"/>
          <p:cNvSpPr/>
          <p:nvPr/>
        </p:nvSpPr>
        <p:spPr>
          <a:xfrm>
            <a:off x="3242433" y="2060300"/>
            <a:ext cx="7041300" cy="695400"/>
          </a:xfrm>
          <a:prstGeom prst="rightArrow">
            <a:avLst>
              <a:gd name="adj1" fmla="val 50000"/>
              <a:gd name="adj2" fmla="val 49990"/>
            </a:avLst>
          </a:prstGeom>
          <a:solidFill>
            <a:schemeClr val="bg1">
              <a:lumMod val="65000"/>
            </a:schemeClr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1219170">
              <a:buClr>
                <a:srgbClr val="FFFFFF"/>
              </a:buClr>
              <a:buSzPts val="1600"/>
            </a:pPr>
            <a: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Programs and Performance Metrics</a:t>
            </a:r>
            <a:endParaRPr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37" name="Google Shape;437;g11de12277fa_0_2907"/>
          <p:cNvSpPr/>
          <p:nvPr/>
        </p:nvSpPr>
        <p:spPr>
          <a:xfrm>
            <a:off x="3242425" y="2584175"/>
            <a:ext cx="1405800" cy="38292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900"/>
            </a:pPr>
            <a:endParaRPr lang="en-US" sz="9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900"/>
            </a:pPr>
            <a:r>
              <a:rPr lang="en-US" sz="9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#1</a:t>
            </a:r>
          </a:p>
          <a:p>
            <a:pPr algn="ctr" defTabSz="1219170">
              <a:buClr>
                <a:srgbClr val="000000"/>
              </a:buClr>
              <a:buSzPts val="900"/>
            </a:pPr>
            <a:endParaRPr lang="en-US" sz="9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900"/>
            </a:pPr>
            <a:r>
              <a:rPr lang="en-US" sz="9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#2</a:t>
            </a:r>
          </a:p>
          <a:p>
            <a:pPr algn="ctr" defTabSz="1219170">
              <a:buClr>
                <a:srgbClr val="000000"/>
              </a:buClr>
              <a:buSzPts val="900"/>
            </a:pP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algn="ctr" defTabSz="1219170">
              <a:buClr>
                <a:srgbClr val="000000"/>
              </a:buClr>
              <a:buSzPts val="900"/>
            </a:pPr>
            <a:endParaRPr lang="en-US"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900"/>
            </a:pPr>
            <a:r>
              <a:rPr lang="en-US" sz="9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#3</a:t>
            </a:r>
            <a:endParaRPr sz="900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38" name="Google Shape;438;g11de12277fa_0_2907"/>
          <p:cNvSpPr/>
          <p:nvPr/>
        </p:nvSpPr>
        <p:spPr>
          <a:xfrm>
            <a:off x="4648100" y="2584175"/>
            <a:ext cx="1327800" cy="38292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defTabSz="1219170">
              <a:buClr>
                <a:srgbClr val="000000"/>
              </a:buClr>
              <a:buSzPts val="1000"/>
            </a:pPr>
            <a:endParaRPr sz="10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Performance</a:t>
            </a:r>
            <a:endParaRPr sz="11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Metrics</a:t>
            </a:r>
            <a:endParaRPr sz="11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r>
              <a:rPr lang="en-US" sz="8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Youth Mentoring Development</a:t>
            </a:r>
            <a:endParaRPr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r>
              <a:rPr lang="en-US" sz="8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(Leading Indicators)</a:t>
            </a:r>
            <a:endParaRPr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endParaRPr lang="en-US"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r>
              <a:rPr lang="en-US" sz="8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Capacity</a:t>
            </a:r>
            <a:endParaRPr sz="800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endParaRPr lang="en-US"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ctr" defTabSz="1219170">
              <a:buClr>
                <a:srgbClr val="000000"/>
              </a:buClr>
              <a:buSzPts val="800"/>
            </a:pPr>
            <a:r>
              <a:rPr lang="en-US" sz="8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Performance</a:t>
            </a:r>
          </a:p>
          <a:p>
            <a:pPr algn="ctr"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1800"/>
            </a:pPr>
            <a:endParaRPr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39" name="Google Shape;439;g11de12277fa_0_2907"/>
          <p:cNvSpPr/>
          <p:nvPr/>
        </p:nvSpPr>
        <p:spPr>
          <a:xfrm>
            <a:off x="5980677" y="2378791"/>
            <a:ext cx="4399500" cy="695400"/>
          </a:xfrm>
          <a:prstGeom prst="rightArrow">
            <a:avLst>
              <a:gd name="adj1" fmla="val 50000"/>
              <a:gd name="adj2" fmla="val 50010"/>
            </a:avLst>
          </a:prstGeom>
          <a:solidFill>
            <a:schemeClr val="tx1">
              <a:lumMod val="65000"/>
              <a:lumOff val="35000"/>
            </a:schemeClr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1219170">
              <a:buClr>
                <a:srgbClr val="FFFFFF"/>
              </a:buClr>
              <a:buSzPts val="1600"/>
            </a:pPr>
            <a: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Impact</a:t>
            </a:r>
            <a:endParaRPr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40" name="Google Shape;440;g11de12277fa_0_2907"/>
          <p:cNvSpPr/>
          <p:nvPr/>
        </p:nvSpPr>
        <p:spPr>
          <a:xfrm>
            <a:off x="5975651" y="2908025"/>
            <a:ext cx="1783200" cy="35052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Stakeholder Impact</a:t>
            </a:r>
            <a:endParaRPr sz="11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endParaRPr sz="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r>
              <a:rPr lang="en-US" sz="8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#1 </a:t>
            </a:r>
            <a:endParaRPr lang="en-US" sz="11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r>
              <a:rPr lang="en-US" sz="8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#2 </a:t>
            </a:r>
          </a:p>
          <a:p>
            <a:pPr defTabSz="1219170">
              <a:buClr>
                <a:srgbClr val="000000"/>
              </a:buClr>
              <a:buSzPts val="800"/>
            </a:pPr>
            <a:r>
              <a:rPr lang="en-US" sz="8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#3 </a:t>
            </a:r>
          </a:p>
        </p:txBody>
      </p:sp>
      <p:sp>
        <p:nvSpPr>
          <p:cNvPr id="441" name="Google Shape;441;g11de12277fa_0_2907"/>
          <p:cNvSpPr/>
          <p:nvPr/>
        </p:nvSpPr>
        <p:spPr>
          <a:xfrm>
            <a:off x="7758775" y="3250926"/>
            <a:ext cx="1093200" cy="31623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8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Short-Term</a:t>
            </a:r>
            <a:endParaRPr sz="13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42" name="Google Shape;442;g11de12277fa_0_2907"/>
          <p:cNvSpPr txBox="1"/>
          <p:nvPr/>
        </p:nvSpPr>
        <p:spPr>
          <a:xfrm>
            <a:off x="496201" y="1669775"/>
            <a:ext cx="9111300" cy="209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defTabSz="1219170">
              <a:buClr>
                <a:srgbClr val="000000"/>
              </a:buClr>
              <a:buSzPts val="1200"/>
            </a:pPr>
            <a:r>
              <a:rPr lang="en-US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Program Logic Model &amp; Performance Metrics (</a:t>
            </a:r>
            <a:r>
              <a:rPr lang="en-US" sz="1200" b="1" kern="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small P</a:t>
            </a:r>
            <a:r>
              <a:rPr lang="en-US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Connected to Key Stakeholder Results (</a:t>
            </a:r>
            <a:r>
              <a:rPr lang="en-US" sz="1200" b="1" kern="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Big P</a:t>
            </a:r>
            <a:r>
              <a:rPr lang="en-US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43" name="Google Shape;443;g11de12277fa_0_2907"/>
          <p:cNvSpPr/>
          <p:nvPr/>
        </p:nvSpPr>
        <p:spPr>
          <a:xfrm>
            <a:off x="7745748" y="2717525"/>
            <a:ext cx="2668200" cy="6954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bg2">
              <a:lumMod val="75000"/>
            </a:schemeClr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defTabSz="1219170">
              <a:buClr>
                <a:srgbClr val="FFFFFF"/>
              </a:buClr>
              <a:buSzPts val="1600"/>
            </a:pPr>
            <a: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Community Impact</a:t>
            </a:r>
            <a:endParaRPr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44" name="Google Shape;444;g11de12277fa_0_2907"/>
          <p:cNvSpPr/>
          <p:nvPr/>
        </p:nvSpPr>
        <p:spPr>
          <a:xfrm>
            <a:off x="8852055" y="3250926"/>
            <a:ext cx="1249500" cy="3162300"/>
          </a:xfrm>
          <a:prstGeom prst="rect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-US" sz="1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Long-Term</a:t>
            </a:r>
            <a:endParaRPr sz="11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  <a:buSzPts val="800"/>
            </a:pPr>
            <a:endParaRPr sz="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445" name="Google Shape;445;g11de12277fa_0_2907"/>
          <p:cNvSpPr txBox="1"/>
          <p:nvPr/>
        </p:nvSpPr>
        <p:spPr>
          <a:xfrm>
            <a:off x="431101" y="5460725"/>
            <a:ext cx="2811300" cy="952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defTabSz="1219170">
              <a:buClr>
                <a:srgbClr val="000000"/>
              </a:buClr>
              <a:buSzPts val="1100"/>
            </a:pPr>
            <a:r>
              <a:rPr lang="en-US" sz="12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Strategic Partners (Social Capital):</a:t>
            </a:r>
            <a:endParaRPr sz="1200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446" name="Google Shape;446;g11de12277fa_0_2907"/>
          <p:cNvGrpSpPr/>
          <p:nvPr/>
        </p:nvGrpSpPr>
        <p:grpSpPr>
          <a:xfrm>
            <a:off x="444500" y="298176"/>
            <a:ext cx="11470691" cy="6134725"/>
            <a:chOff x="-11060" y="0"/>
            <a:chExt cx="108600" cy="61731"/>
          </a:xfrm>
        </p:grpSpPr>
        <p:sp>
          <p:nvSpPr>
            <p:cNvPr id="449" name="Google Shape;449;g11de12277fa_0_2907"/>
            <p:cNvSpPr/>
            <p:nvPr/>
          </p:nvSpPr>
          <p:spPr>
            <a:xfrm>
              <a:off x="83355" y="16045"/>
              <a:ext cx="14100" cy="456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 defTabSz="1219170">
                <a:buClr>
                  <a:srgbClr val="FFC000"/>
                </a:buClr>
                <a:buSzPts val="1200"/>
              </a:pPr>
              <a:endParaRPr lang="en-US" sz="1200" b="1" i="1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219170">
                <a:buClr>
                  <a:srgbClr val="FFC000"/>
                </a:buClr>
                <a:buSzPts val="1200"/>
              </a:pPr>
              <a:endParaRPr lang="en-US" sz="1200" b="1" i="1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219170">
                <a:buClr>
                  <a:srgbClr val="FFC000"/>
                </a:buClr>
                <a:buSzPts val="1200"/>
              </a:pPr>
              <a:endParaRPr lang="en-US" sz="1200" b="1" i="1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219170">
                <a:buClr>
                  <a:srgbClr val="FFC000"/>
                </a:buClr>
                <a:buSzPts val="1200"/>
              </a:pPr>
              <a:endParaRPr lang="en-US" sz="1200" b="1" i="1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219170">
                <a:buClr>
                  <a:srgbClr val="FFC000"/>
                </a:buClr>
                <a:buSzPts val="1200"/>
              </a:pPr>
              <a:endParaRPr lang="en-US" sz="1200" b="1" i="1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algn="ctr" defTabSz="1219170">
                <a:buClr>
                  <a:srgbClr val="FFC000"/>
                </a:buClr>
                <a:buSzPts val="1200"/>
              </a:pPr>
              <a:r>
                <a:rPr lang="en-US" sz="1200" b="1" i="1" kern="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Results</a:t>
              </a:r>
              <a:endParaRPr lang="en-US" sz="1000" b="1" i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800"/>
              </a:pPr>
              <a:endParaRPr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0" name="Google Shape;450;g11de12277fa_0_2907"/>
            <p:cNvSpPr/>
            <p:nvPr/>
          </p:nvSpPr>
          <p:spPr>
            <a:xfrm>
              <a:off x="87462" y="43309"/>
              <a:ext cx="300" cy="1800"/>
            </a:xfrm>
            <a:prstGeom prst="rect">
              <a:avLst/>
            </a:prstGeom>
            <a:noFill/>
            <a:ln w="9525" cap="flat" cmpd="sng">
              <a:solidFill>
                <a:srgbClr val="0856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1219170">
                <a:buClr>
                  <a:srgbClr val="FFFFFF"/>
                </a:buClr>
                <a:buSzPts val="1000"/>
              </a:pPr>
              <a:r>
                <a:rPr lang="en-US" sz="10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endParaRPr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1" name="Google Shape;451;g11de12277fa_0_2907"/>
            <p:cNvSpPr/>
            <p:nvPr/>
          </p:nvSpPr>
          <p:spPr>
            <a:xfrm>
              <a:off x="-11060" y="0"/>
              <a:ext cx="108600" cy="4500"/>
            </a:xfrm>
            <a:prstGeom prst="rect">
              <a:avLst/>
            </a:prstGeom>
            <a:noFill/>
            <a:ln w="9525" cap="flat" cmpd="sng">
              <a:solidFill>
                <a:srgbClr val="0856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2600"/>
              </a:pPr>
              <a:r>
                <a:rPr lang="en-US" sz="2600" b="1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Practice Logic Model Development Template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2" name="Google Shape;452;g11de12277fa_0_2907"/>
            <p:cNvSpPr/>
            <p:nvPr/>
          </p:nvSpPr>
          <p:spPr>
            <a:xfrm>
              <a:off x="-11060" y="4862"/>
              <a:ext cx="108585" cy="9239"/>
            </a:xfrm>
            <a:custGeom>
              <a:avLst/>
              <a:gdLst/>
              <a:ahLst/>
              <a:cxnLst/>
              <a:rect l="l" t="t" r="r" b="b"/>
              <a:pathLst>
                <a:path w="8686800" h="923925" extrusionOk="0">
                  <a:moveTo>
                    <a:pt x="0" y="0"/>
                  </a:moveTo>
                  <a:lnTo>
                    <a:pt x="8686800" y="0"/>
                  </a:lnTo>
                  <a:lnTo>
                    <a:pt x="8686800" y="923925"/>
                  </a:lnTo>
                  <a:lnTo>
                    <a:pt x="0" y="923925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 cap="flat" cmpd="sng">
              <a:solidFill>
                <a:schemeClr val="accent4"/>
              </a:solidFill>
              <a:prstDash val="solid"/>
              <a:miter lim="101601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  <p:sp>
          <p:nvSpPr>
            <p:cNvPr id="453" name="Google Shape;453;g11de12277fa_0_2907"/>
            <p:cNvSpPr/>
            <p:nvPr/>
          </p:nvSpPr>
          <p:spPr>
            <a:xfrm>
              <a:off x="-9548" y="5900"/>
              <a:ext cx="107051" cy="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1219170">
                <a:buClr>
                  <a:srgbClr val="FFFFFF"/>
                </a:buClr>
                <a:buSzPts val="1800"/>
              </a:pPr>
              <a:r>
                <a:rPr lang="en-US" sz="1400" b="1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Program and Services</a:t>
              </a:r>
              <a:endParaRPr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800"/>
              </a:pPr>
              <a:endParaRPr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5" name="Google Shape;455;g11de12277fa_0_2907"/>
            <p:cNvSpPr/>
            <p:nvPr/>
          </p:nvSpPr>
          <p:spPr>
            <a:xfrm>
              <a:off x="-10129" y="9474"/>
              <a:ext cx="102900" cy="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1219170">
                <a:buClr>
                  <a:srgbClr val="FFC000"/>
                </a:buClr>
                <a:buSzPts val="1000"/>
              </a:pPr>
              <a:r>
                <a:rPr lang="en-US" sz="1000" b="1" kern="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Target Population: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6" name="Google Shape;456;g11de12277fa_0_2907"/>
            <p:cNvSpPr/>
            <p:nvPr/>
          </p:nvSpPr>
          <p:spPr>
            <a:xfrm>
              <a:off x="-9998" y="11684"/>
              <a:ext cx="85200" cy="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1219170">
                <a:buClr>
                  <a:srgbClr val="FFC000"/>
                </a:buClr>
                <a:buSzPts val="1000"/>
              </a:pPr>
              <a:r>
                <a:rPr lang="en-US" sz="1000" b="1" kern="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Goal: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F41C6-7623-9D24-9517-4850D5B1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E48418C4-C105-48E8-80DE-647B74EFE06D}" type="slidenum">
              <a: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2</a:t>
            </a:fld>
            <a:endParaRPr lang="en-US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0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</Words>
  <Application>Microsoft Office PowerPoint</Application>
  <PresentationFormat>Widescreen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Montserrat</vt:lpstr>
      <vt:lpstr>Simple Light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 Wheeler</dc:creator>
  <cp:lastModifiedBy>Roderick Wheeler</cp:lastModifiedBy>
  <cp:revision>1</cp:revision>
  <dcterms:created xsi:type="dcterms:W3CDTF">2022-10-12T19:24:21Z</dcterms:created>
  <dcterms:modified xsi:type="dcterms:W3CDTF">2022-10-12T19:26:40Z</dcterms:modified>
</cp:coreProperties>
</file>