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104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28714"/>
              </p:ext>
            </p:extLst>
          </p:nvPr>
        </p:nvGraphicFramePr>
        <p:xfrm>
          <a:off x="242138" y="1255763"/>
          <a:ext cx="7238365" cy="119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67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marL="624205" marR="55244" indent="-45720">
                        <a:lnSpc>
                          <a:spcPct val="10730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INITIAL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GOAL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</a:txBody>
                  <a:tcPr marL="0" marR="0" marT="698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BFBFB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Write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goal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you have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mind</a:t>
                      </a:r>
                      <a:endParaRPr sz="900" dirty="0">
                        <a:latin typeface="Century Gothic"/>
                        <a:cs typeface="Century Gothic"/>
                      </a:endParaRPr>
                    </a:p>
                  </a:txBody>
                  <a:tcPr marL="0" marR="0" marT="317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BFBFBF"/>
                      </a:solidFill>
                      <a:prstDash val="soli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44131"/>
              </p:ext>
            </p:extLst>
          </p:nvPr>
        </p:nvGraphicFramePr>
        <p:xfrm>
          <a:off x="242138" y="2583167"/>
          <a:ext cx="7238365" cy="1017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91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S</a:t>
                      </a:r>
                      <a:endParaRPr sz="2400" dirty="0">
                        <a:solidFill>
                          <a:srgbClr val="FF000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sz="1100" b="1" spc="-1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SPECIFIC</a:t>
                      </a:r>
                      <a:endParaRPr sz="1100" dirty="0"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8826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87325">
                        <a:lnSpc>
                          <a:spcPct val="102200"/>
                        </a:lnSpc>
                        <a:spcBef>
                          <a:spcPts val="705"/>
                        </a:spcBef>
                      </a:pP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What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do</a:t>
                      </a:r>
                      <a:r>
                        <a:rPr sz="900" spc="-4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you</a:t>
                      </a:r>
                      <a:r>
                        <a:rPr sz="900" spc="-4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want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accomplish?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Who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needs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be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included?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When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do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you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want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sz="900" spc="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do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this?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Why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is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this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spc="-5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goal?</a:t>
                      </a:r>
                      <a:endParaRPr sz="900" dirty="0">
                        <a:latin typeface="Century Gothic"/>
                        <a:cs typeface="Century Gothic"/>
                      </a:endParaRPr>
                    </a:p>
                  </a:txBody>
                  <a:tcPr marL="0" marR="0" marT="8953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26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265798"/>
              </p:ext>
            </p:extLst>
          </p:nvPr>
        </p:nvGraphicFramePr>
        <p:xfrm>
          <a:off x="242138" y="3710927"/>
          <a:ext cx="7238365" cy="1017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91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M</a:t>
                      </a:r>
                      <a:endParaRPr sz="2400" dirty="0">
                        <a:solidFill>
                          <a:srgbClr val="FF000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MEASURABLE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</a:txBody>
                  <a:tcPr marL="0" marR="0" marT="8826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How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can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you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measure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progress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know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if</a:t>
                      </a:r>
                      <a:r>
                        <a:rPr sz="900" spc="-4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you’ve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successfully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met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your</a:t>
                      </a:r>
                      <a:r>
                        <a:rPr sz="900" spc="-3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goal?</a:t>
                      </a:r>
                      <a:endParaRPr sz="900" dirty="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26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321692"/>
              </p:ext>
            </p:extLst>
          </p:nvPr>
        </p:nvGraphicFramePr>
        <p:xfrm>
          <a:off x="242138" y="4835639"/>
          <a:ext cx="7238365" cy="1020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09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endParaRPr sz="2400" dirty="0">
                        <a:solidFill>
                          <a:srgbClr val="FF000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ACHIEVABLE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</a:txBody>
                  <a:tcPr marL="0" marR="0" marT="9144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140335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Do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you have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skills</a:t>
                      </a:r>
                      <a:r>
                        <a:rPr sz="900" spc="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required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achieve</a:t>
                      </a:r>
                      <a:r>
                        <a:rPr sz="900" spc="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900" spc="-3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goal?</a:t>
                      </a:r>
                      <a:r>
                        <a:rPr sz="900" spc="-3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If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not,</a:t>
                      </a:r>
                      <a:r>
                        <a:rPr sz="900" spc="-3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can</a:t>
                      </a:r>
                      <a:r>
                        <a:rPr sz="900" spc="-4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you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obtain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them?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What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is</a:t>
                      </a:r>
                      <a:r>
                        <a:rPr sz="900" spc="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900" spc="-4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motivation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for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this</a:t>
                      </a:r>
                      <a:r>
                        <a:rPr sz="900" spc="-3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goal?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Is</a:t>
                      </a:r>
                      <a:r>
                        <a:rPr sz="900" spc="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amount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sz="900" spc="-3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effort</a:t>
                      </a:r>
                      <a:r>
                        <a:rPr sz="900" spc="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required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comparable to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what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900" spc="-3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goal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will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achieve?</a:t>
                      </a:r>
                      <a:endParaRPr sz="900" dirty="0">
                        <a:latin typeface="Century Gothic"/>
                        <a:cs typeface="Century Gothic"/>
                      </a:endParaRPr>
                    </a:p>
                  </a:txBody>
                  <a:tcPr marL="0" marR="0" marT="9588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144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37903"/>
              </p:ext>
            </p:extLst>
          </p:nvPr>
        </p:nvGraphicFramePr>
        <p:xfrm>
          <a:off x="242138" y="5963399"/>
          <a:ext cx="7238365" cy="1017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91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R</a:t>
                      </a:r>
                      <a:endParaRPr sz="2400" dirty="0">
                        <a:solidFill>
                          <a:srgbClr val="FF000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RELEVANT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</a:txBody>
                  <a:tcPr marL="0" marR="0" marT="8826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Why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am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setting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this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goal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now?</a:t>
                      </a:r>
                      <a:r>
                        <a:rPr sz="900" spc="-3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Is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it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aligned</a:t>
                      </a:r>
                      <a:r>
                        <a:rPr sz="900" spc="-4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with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overall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objectives?</a:t>
                      </a:r>
                      <a:endParaRPr sz="900" dirty="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26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89478"/>
              </p:ext>
            </p:extLst>
          </p:nvPr>
        </p:nvGraphicFramePr>
        <p:xfrm>
          <a:off x="242138" y="7091159"/>
          <a:ext cx="7238365" cy="1017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91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2400" b="1" dirty="0">
                          <a:solidFill>
                            <a:srgbClr val="FF0000"/>
                          </a:solidFill>
                          <a:latin typeface="Century Gothic"/>
                          <a:cs typeface="Century Gothic"/>
                        </a:rPr>
                        <a:t>T</a:t>
                      </a:r>
                      <a:endParaRPr sz="2400" dirty="0">
                        <a:solidFill>
                          <a:srgbClr val="FF000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TIME-BOUND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</a:txBody>
                  <a:tcPr marL="0" marR="0" marT="8826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What’s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deadline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is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it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realistic?</a:t>
                      </a:r>
                      <a:endParaRPr sz="900" dirty="0">
                        <a:latin typeface="Century Gothic"/>
                        <a:cs typeface="Century Gothic"/>
                      </a:endParaRPr>
                    </a:p>
                  </a:txBody>
                  <a:tcPr marL="0" marR="0" marT="190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3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26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rgbClr val="333F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59844"/>
              </p:ext>
            </p:extLst>
          </p:nvPr>
        </p:nvGraphicFramePr>
        <p:xfrm>
          <a:off x="242138" y="8205203"/>
          <a:ext cx="7238365" cy="116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24205" marR="55244" indent="-43180">
                        <a:lnSpc>
                          <a:spcPct val="10550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SMART 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entury Gothic"/>
                          <a:cs typeface="Century Gothic"/>
                        </a:rPr>
                        <a:t>GOAL</a:t>
                      </a:r>
                      <a:endParaRPr sz="1100" dirty="0">
                        <a:latin typeface="Century Gothic"/>
                        <a:cs typeface="Century Gothic"/>
                      </a:endParaRPr>
                    </a:p>
                  </a:txBody>
                  <a:tcPr marL="0" marR="0" marT="571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BFBFB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84455">
                        <a:lnSpc>
                          <a:spcPct val="102200"/>
                        </a:lnSpc>
                        <a:spcBef>
                          <a:spcPts val="660"/>
                        </a:spcBef>
                      </a:pP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Review</a:t>
                      </a:r>
                      <a:r>
                        <a:rPr sz="900" spc="-3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what</a:t>
                      </a:r>
                      <a:r>
                        <a:rPr sz="900" spc="-4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you have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written,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craft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900" spc="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new</a:t>
                      </a:r>
                      <a:r>
                        <a:rPr sz="900" spc="-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goal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statement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based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on</a:t>
                      </a:r>
                      <a:r>
                        <a:rPr sz="900" spc="-2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what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answers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to</a:t>
                      </a:r>
                      <a:r>
                        <a:rPr sz="900" spc="-2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the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questions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above</a:t>
                      </a:r>
                      <a:r>
                        <a:rPr sz="900" spc="-15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90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have</a:t>
                      </a:r>
                      <a:r>
                        <a:rPr sz="900" spc="-10" dirty="0">
                          <a:solidFill>
                            <a:srgbClr val="232323"/>
                          </a:solidFill>
                          <a:latin typeface="Century Gothic"/>
                          <a:cs typeface="Century Gothic"/>
                        </a:rPr>
                        <a:t> revealed</a:t>
                      </a:r>
                      <a:endParaRPr sz="900" dirty="0">
                        <a:latin typeface="Century Gothic"/>
                        <a:cs typeface="Century Gothic"/>
                      </a:endParaRPr>
                    </a:p>
                  </a:txBody>
                  <a:tcPr marL="0" marR="0" marT="8382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6350">
                      <a:solidFill>
                        <a:srgbClr val="BFBFBF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5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BFBFBF"/>
                      </a:solidFill>
                      <a:prstDash val="soli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BFBFBF"/>
                      </a:solidFill>
                      <a:prstDash val="solid"/>
                    </a:lnL>
                    <a:lnR w="6350">
                      <a:solidFill>
                        <a:srgbClr val="BFBFBF"/>
                      </a:solidFill>
                      <a:prstDash val="solid"/>
                    </a:lnR>
                    <a:lnT w="6350">
                      <a:solidFill>
                        <a:srgbClr val="BFBFBF"/>
                      </a:solidFill>
                      <a:prstDash val="solid"/>
                    </a:lnT>
                    <a:lnB w="28575">
                      <a:solidFill>
                        <a:srgbClr val="BFBFB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159FE79-A13E-CD7E-DC49-2479EBC78F96}"/>
              </a:ext>
            </a:extLst>
          </p:cNvPr>
          <p:cNvSpPr txBox="1"/>
          <p:nvPr/>
        </p:nvSpPr>
        <p:spPr>
          <a:xfrm>
            <a:off x="188896" y="72511"/>
            <a:ext cx="7394607" cy="1108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dirty="0">
                <a:solidFill>
                  <a:srgbClr val="C00000"/>
                </a:solidFill>
                <a:latin typeface="Century Gothic"/>
                <a:cs typeface="Century Gothic"/>
              </a:rPr>
              <a:t>S.M.A.R.T. GOALS </a:t>
            </a:r>
            <a:r>
              <a:rPr lang="en-US" sz="2400" b="1" spc="-10" dirty="0">
                <a:solidFill>
                  <a:srgbClr val="C00000"/>
                </a:solidFill>
                <a:latin typeface="Century Gothic"/>
                <a:cs typeface="Century Gothic"/>
              </a:rPr>
              <a:t>WORKSHEET</a:t>
            </a:r>
            <a:endParaRPr lang="en-US" sz="2400" dirty="0">
              <a:solidFill>
                <a:srgbClr val="C00000"/>
              </a:solidFill>
              <a:latin typeface="Century Gothic"/>
              <a:cs typeface="Century Gothic"/>
            </a:endParaRPr>
          </a:p>
          <a:p>
            <a:pPr marL="12700" marR="5080">
              <a:lnSpc>
                <a:spcPct val="102299"/>
              </a:lnSpc>
              <a:spcBef>
                <a:spcPts val="1140"/>
              </a:spcBef>
            </a:pPr>
            <a:r>
              <a:rPr lang="en-US" sz="1050" dirty="0">
                <a:latin typeface="Century Gothic"/>
                <a:cs typeface="Century Gothic"/>
              </a:rPr>
              <a:t>Crafting</a:t>
            </a:r>
            <a:r>
              <a:rPr lang="en-US" sz="1050" spc="1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S.M.A.R.T.</a:t>
            </a:r>
            <a:r>
              <a:rPr lang="en-US" sz="1050" spc="-1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Goals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are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designed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to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help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you</a:t>
            </a:r>
            <a:r>
              <a:rPr lang="en-US" sz="1050" spc="-2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identify</a:t>
            </a:r>
            <a:r>
              <a:rPr lang="en-US" sz="1050" spc="-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if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what</a:t>
            </a:r>
            <a:r>
              <a:rPr lang="en-US" sz="1050" spc="-4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you</a:t>
            </a:r>
            <a:r>
              <a:rPr lang="en-US" sz="1050" spc="-5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want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to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achieve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is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realistic</a:t>
            </a:r>
            <a:r>
              <a:rPr lang="en-US" sz="1050" spc="-1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and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determine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spc="-10" dirty="0">
                <a:latin typeface="Century Gothic"/>
                <a:cs typeface="Century Gothic"/>
              </a:rPr>
              <a:t>deadline. </a:t>
            </a:r>
            <a:r>
              <a:rPr lang="en-US" sz="1050" dirty="0">
                <a:latin typeface="Century Gothic"/>
                <a:cs typeface="Century Gothic"/>
              </a:rPr>
              <a:t>When</a:t>
            </a:r>
            <a:r>
              <a:rPr lang="en-US" sz="1050" spc="-3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writing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S.M.A.R.T.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Goals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use</a:t>
            </a:r>
            <a:r>
              <a:rPr lang="en-US" sz="1050" spc="-2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concise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language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but</a:t>
            </a:r>
            <a:r>
              <a:rPr lang="en-US" sz="1050" spc="-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include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relevant</a:t>
            </a:r>
            <a:r>
              <a:rPr lang="en-US" sz="1050" spc="-3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information.</a:t>
            </a:r>
            <a:r>
              <a:rPr lang="en-US" sz="1050" spc="-4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These</a:t>
            </a:r>
            <a:r>
              <a:rPr lang="en-US" sz="1050" spc="-2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are</a:t>
            </a:r>
            <a:r>
              <a:rPr lang="en-US" sz="1050" spc="-2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designed</a:t>
            </a:r>
            <a:r>
              <a:rPr lang="en-US" sz="1050" spc="-30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to</a:t>
            </a:r>
            <a:r>
              <a:rPr lang="en-US" sz="1050" spc="-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help</a:t>
            </a:r>
            <a:r>
              <a:rPr lang="en-US" sz="1050" spc="-2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you</a:t>
            </a:r>
            <a:r>
              <a:rPr lang="en-US" sz="1050" spc="-35" dirty="0">
                <a:latin typeface="Century Gothic"/>
                <a:cs typeface="Century Gothic"/>
              </a:rPr>
              <a:t> </a:t>
            </a:r>
            <a:r>
              <a:rPr lang="en-US" sz="1050" spc="-10" dirty="0">
                <a:latin typeface="Century Gothic"/>
                <a:cs typeface="Century Gothic"/>
              </a:rPr>
              <a:t>succeed, </a:t>
            </a:r>
            <a:r>
              <a:rPr lang="en-US" sz="1050" dirty="0">
                <a:latin typeface="Century Gothic"/>
                <a:cs typeface="Century Gothic"/>
              </a:rPr>
              <a:t>so</a:t>
            </a:r>
            <a:r>
              <a:rPr lang="en-US" sz="1050" spc="-2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be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positive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when</a:t>
            </a:r>
            <a:r>
              <a:rPr lang="en-US" sz="1050" spc="-2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answering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dirty="0">
                <a:latin typeface="Century Gothic"/>
                <a:cs typeface="Century Gothic"/>
              </a:rPr>
              <a:t>the</a:t>
            </a:r>
            <a:r>
              <a:rPr lang="en-US" sz="1050" spc="-15" dirty="0">
                <a:latin typeface="Century Gothic"/>
                <a:cs typeface="Century Gothic"/>
              </a:rPr>
              <a:t> </a:t>
            </a:r>
            <a:r>
              <a:rPr lang="en-US" sz="1050" spc="-10" dirty="0">
                <a:latin typeface="Century Gothic"/>
                <a:cs typeface="Century Gothic"/>
              </a:rPr>
              <a:t>questions.</a:t>
            </a:r>
            <a:endParaRPr lang="en-US" sz="105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229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Darby</dc:creator>
  <cp:lastModifiedBy>Jennifer Darby</cp:lastModifiedBy>
  <cp:revision>2</cp:revision>
  <dcterms:created xsi:type="dcterms:W3CDTF">2022-09-20T17:32:27Z</dcterms:created>
  <dcterms:modified xsi:type="dcterms:W3CDTF">2022-10-07T20:30:09Z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2018-04-30T00:00:00Z</vt:filetime>
  </property>
  <property fmtid="{D5CDD505-2E9C-101B-9397-08002B2CF9AE}" pid="3" name="Creator">
    <vt:lpwstr>Word</vt:lpwstr>
  </property>
  <property fmtid="{D5CDD505-2E9C-101B-9397-08002B2CF9AE}" pid="4" name="LastSaved">
    <vt:filetime>2022-09-20T00:00:00Z</vt:filetime>
  </property>
  <property fmtid="{D5CDD505-2E9C-101B-9397-08002B2CF9AE}" pid="5" name="Producer">
    <vt:lpwstr>Mac OS X 10.13.4 Quartz PDFContext</vt:lpwstr>
  </property>
</Properties>
</file>